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4"/>
  </p:notesMasterIdLst>
  <p:sldIdLst>
    <p:sldId id="256" r:id="rId2"/>
    <p:sldId id="259" r:id="rId3"/>
    <p:sldId id="258" r:id="rId4"/>
    <p:sldId id="260" r:id="rId5"/>
    <p:sldId id="293" r:id="rId6"/>
    <p:sldId id="294" r:id="rId7"/>
    <p:sldId id="299" r:id="rId8"/>
    <p:sldId id="296" r:id="rId9"/>
    <p:sldId id="298" r:id="rId10"/>
    <p:sldId id="261" r:id="rId11"/>
    <p:sldId id="300" r:id="rId12"/>
    <p:sldId id="301" r:id="rId13"/>
  </p:sldIdLst>
  <p:sldSz cx="9144000" cy="5143500" type="screen16x9"/>
  <p:notesSz cx="6858000" cy="9144000"/>
  <p:embeddedFontLst>
    <p:embeddedFont>
      <p:font typeface="Bebas Neue" panose="020B0604020202020204" charset="0"/>
      <p:regular r:id="rId15"/>
      <p:bold r:id="rId16"/>
    </p:embeddedFont>
    <p:embeddedFont>
      <p:font typeface="Comfortaa" panose="020B0604020202020204" charset="0"/>
      <p:regular r:id="rId17"/>
      <p:bold r:id="rId18"/>
    </p:embeddedFont>
    <p:embeddedFont>
      <p:font typeface="Comfortaa Light" panose="020B0604020202020204" charset="0"/>
      <p:regular r:id="rId19"/>
    </p:embeddedFont>
    <p:embeddedFont>
      <p:font typeface="Dosis" pitchFamily="2" charset="0"/>
      <p:regular r:id="rId20"/>
      <p:bold r:id="rId21"/>
    </p:embeddedFont>
    <p:embeddedFont>
      <p:font typeface="Fjalla One" panose="020B0604020202020204" charset="0"/>
      <p:regular r:id="rId22"/>
    </p:embeddedFont>
    <p:embeddedFont>
      <p:font typeface="Quicksand Medium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339913-77B9-4F3F-8D08-88C025F7647F}">
  <a:tblStyle styleId="{46339913-77B9-4F3F-8D08-88C025F764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AD9E5E4-5E83-4326-91B9-D19F94F4290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604969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366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58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0926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7599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a7be6e9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a7be6e9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4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68b5eb21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68b5eb21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13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169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838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308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452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744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337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73750" y="1108170"/>
            <a:ext cx="6996600" cy="22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66000" y="3804680"/>
            <a:ext cx="421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-12899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0940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723166" y="1787770"/>
            <a:ext cx="3033000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2515030" y="1724770"/>
            <a:ext cx="9144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216499" y="3695980"/>
            <a:ext cx="67110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flipH="1">
            <a:off x="-12898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5725627" y="1082927"/>
            <a:ext cx="4514273" cy="23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1823550" y="925375"/>
            <a:ext cx="54969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1"/>
          </p:nvPr>
        </p:nvSpPr>
        <p:spPr>
          <a:xfrm>
            <a:off x="1823625" y="2396075"/>
            <a:ext cx="54969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 rot="10800000" flipH="1">
            <a:off x="7051675" y="3208581"/>
            <a:ext cx="2092324" cy="1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3">
            <a:alphaModFix/>
          </a:blip>
          <a:srcRect t="32315" r="35542" b="17105"/>
          <a:stretch/>
        </p:blipFill>
        <p:spPr>
          <a:xfrm>
            <a:off x="6030425" y="3664300"/>
            <a:ext cx="3113574" cy="147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 flipH="1">
            <a:off x="0" y="0"/>
            <a:ext cx="2092324" cy="1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r="22002" b="20590"/>
          <a:stretch/>
        </p:blipFill>
        <p:spPr>
          <a:xfrm rot="10800000">
            <a:off x="-4077" y="1"/>
            <a:ext cx="3767649" cy="232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r="22002" b="20590"/>
          <a:stretch/>
        </p:blipFill>
        <p:spPr>
          <a:xfrm rot="10800000">
            <a:off x="-4077" y="1"/>
            <a:ext cx="3767649" cy="23224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1897212" y="1833700"/>
            <a:ext cx="2441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897212" y="2183298"/>
            <a:ext cx="244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"/>
          </p:nvPr>
        </p:nvSpPr>
        <p:spPr>
          <a:xfrm>
            <a:off x="1897212" y="3280410"/>
            <a:ext cx="2441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1897212" y="3630010"/>
            <a:ext cx="244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4"/>
          </p:nvPr>
        </p:nvSpPr>
        <p:spPr>
          <a:xfrm>
            <a:off x="5785050" y="1833700"/>
            <a:ext cx="2441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5785050" y="2183298"/>
            <a:ext cx="244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963008" y="202599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7" hasCustomPrompt="1"/>
          </p:nvPr>
        </p:nvSpPr>
        <p:spPr>
          <a:xfrm>
            <a:off x="4849208" y="20260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8" hasCustomPrompt="1"/>
          </p:nvPr>
        </p:nvSpPr>
        <p:spPr>
          <a:xfrm>
            <a:off x="962996" y="347378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3"/>
          </p:nvPr>
        </p:nvSpPr>
        <p:spPr>
          <a:xfrm>
            <a:off x="5785050" y="3280410"/>
            <a:ext cx="2441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5785050" y="3630010"/>
            <a:ext cx="244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 hasCustomPrompt="1"/>
          </p:nvPr>
        </p:nvSpPr>
        <p:spPr>
          <a:xfrm>
            <a:off x="4849208" y="34648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 rotWithShape="1">
          <a:blip r:embed="rId2">
            <a:alphaModFix amt="87000"/>
          </a:blip>
          <a:srcRect l="32691" t="27478"/>
          <a:stretch/>
        </p:blipFill>
        <p:spPr>
          <a:xfrm rot="10800000" flipH="1">
            <a:off x="1" y="2818375"/>
            <a:ext cx="2158049" cy="23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>
            <a:off x="7051675" y="0"/>
            <a:ext cx="2092324" cy="1943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996750" y="2909737"/>
            <a:ext cx="2980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 idx="2"/>
          </p:nvPr>
        </p:nvSpPr>
        <p:spPr>
          <a:xfrm>
            <a:off x="5166450" y="2909737"/>
            <a:ext cx="2980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1"/>
          </p:nvPr>
        </p:nvSpPr>
        <p:spPr>
          <a:xfrm>
            <a:off x="5166150" y="3268000"/>
            <a:ext cx="29814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3"/>
          </p:nvPr>
        </p:nvSpPr>
        <p:spPr>
          <a:xfrm>
            <a:off x="996750" y="3205367"/>
            <a:ext cx="29808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 idx="4"/>
          </p:nvPr>
        </p:nvSpPr>
        <p:spPr>
          <a:xfrm>
            <a:off x="720000" y="53949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-5400000">
            <a:off x="6375100" y="3446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5400000">
            <a:off x="-344650" y="2374600"/>
            <a:ext cx="3113574" cy="24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1"/>
          <p:cNvSpPr/>
          <p:nvPr/>
        </p:nvSpPr>
        <p:spPr>
          <a:xfrm>
            <a:off x="546300" y="775050"/>
            <a:ext cx="8051400" cy="35934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1" y="2528252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22301" y="6077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6030425" y="6079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108798" y="1744179"/>
            <a:ext cx="4514273" cy="232247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/>
          <p:nvPr/>
        </p:nvSpPr>
        <p:spPr>
          <a:xfrm>
            <a:off x="546300" y="775050"/>
            <a:ext cx="8051400" cy="35934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8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/>
          <p:nvPr/>
        </p:nvSpPr>
        <p:spPr>
          <a:xfrm>
            <a:off x="1145617" y="346686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6"/>
          <p:cNvSpPr/>
          <p:nvPr/>
        </p:nvSpPr>
        <p:spPr>
          <a:xfrm>
            <a:off x="1216500" y="2955851"/>
            <a:ext cx="6711000" cy="1793357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ctrTitle"/>
          </p:nvPr>
        </p:nvSpPr>
        <p:spPr>
          <a:xfrm>
            <a:off x="1073700" y="563886"/>
            <a:ext cx="6996600" cy="22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bg1"/>
                </a:solidFill>
                <a:latin typeface="Comfortaa" pitchFamily="2" charset="0"/>
              </a:rPr>
              <a:t>Индивидуальный проект</a:t>
            </a:r>
            <a:br>
              <a:rPr lang="ru-RU" sz="3200" dirty="0">
                <a:solidFill>
                  <a:schemeClr val="dk2"/>
                </a:solidFill>
                <a:latin typeface="Comfortaa" pitchFamily="2" charset="0"/>
              </a:rPr>
            </a:br>
            <a:r>
              <a:rPr lang="ru-RU" sz="3200" dirty="0">
                <a:solidFill>
                  <a:schemeClr val="bg2">
                    <a:lumMod val="75000"/>
                  </a:schemeClr>
                </a:solidFill>
                <a:latin typeface="Comfortaa" pitchFamily="2" charset="0"/>
              </a:rPr>
              <a:t>Приложения для отслеживания активностей</a:t>
            </a:r>
            <a:endParaRPr sz="5500" b="0" dirty="0">
              <a:solidFill>
                <a:schemeClr val="bg2">
                  <a:lumMod val="75000"/>
                </a:schemeClr>
              </a:solidFill>
              <a:latin typeface="Comfortaa" pitchFamily="2" charset="0"/>
            </a:endParaRPr>
          </a:p>
        </p:txBody>
      </p:sp>
      <p:sp>
        <p:nvSpPr>
          <p:cNvPr id="295" name="Google Shape;295;p36"/>
          <p:cNvSpPr txBox="1">
            <a:spLocks noGrp="1"/>
          </p:cNvSpPr>
          <p:nvPr>
            <p:ph type="subTitle" idx="1"/>
          </p:nvPr>
        </p:nvSpPr>
        <p:spPr>
          <a:xfrm>
            <a:off x="1282242" y="2955851"/>
            <a:ext cx="6302316" cy="1857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 Light" pitchFamily="2" charset="0"/>
              </a:rPr>
              <a:t>Город: Москва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 Light" pitchFamily="2" charset="0"/>
              </a:rPr>
              <a:t>Площадка: РТУ МИРЭА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 Light" pitchFamily="2" charset="0"/>
              </a:rPr>
              <a:t>Учащиеся: Александер Черных, Мазурова Варвара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 Light" pitchFamily="2" charset="0"/>
              </a:rPr>
              <a:t>Преподаватель: Степанов </a:t>
            </a:r>
            <a:r>
              <a:rPr lang="ru-RU" dirty="0" err="1">
                <a:latin typeface="Comfortaa Light" pitchFamily="2" charset="0"/>
              </a:rPr>
              <a:t>П.В</a:t>
            </a:r>
            <a:r>
              <a:rPr lang="ru-RU" dirty="0">
                <a:latin typeface="Comfortaa Light" pitchFamily="2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 Light" pitchFamily="2" charset="0"/>
              </a:rPr>
              <a:t>Дата: 25 мая </a:t>
            </a:r>
            <a:r>
              <a:rPr lang="ru-RU" dirty="0" err="1">
                <a:latin typeface="Comfortaa Light" pitchFamily="2" charset="0"/>
              </a:rPr>
              <a:t>2021г</a:t>
            </a:r>
            <a:r>
              <a:rPr lang="ru-RU" dirty="0">
                <a:latin typeface="Comfortaa Light" pitchFamily="2" charset="0"/>
              </a:rPr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/>
          <p:nvPr/>
        </p:nvSpPr>
        <p:spPr>
          <a:xfrm>
            <a:off x="991021" y="300160"/>
            <a:ext cx="6991835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bg2">
                    <a:lumMod val="75000"/>
                  </a:schemeClr>
                </a:solidFill>
                <a:latin typeface="Comfortaa" pitchFamily="2" charset="0"/>
              </a:rPr>
              <a:t>Статистика разработки</a:t>
            </a:r>
            <a:r>
              <a:rPr lang="ru-RU" dirty="0">
                <a:latin typeface="Comfortaa" pitchFamily="2" charset="0"/>
              </a:rPr>
              <a:t> </a:t>
            </a:r>
            <a:endParaRPr dirty="0">
              <a:latin typeface="Comfortaa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1AA6EEC-83E2-2CD2-112D-EFB303F80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82" y="1198103"/>
            <a:ext cx="5083775" cy="137364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695B94-B667-8C0D-230E-33EA62778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570" y="1580126"/>
            <a:ext cx="1706881" cy="609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5B9A80-E4EB-EC89-FFFB-9C6C6C817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082" y="2860092"/>
            <a:ext cx="7061369" cy="18505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/>
          <p:nvPr/>
        </p:nvSpPr>
        <p:spPr>
          <a:xfrm>
            <a:off x="164897" y="1182319"/>
            <a:ext cx="4527605" cy="3836692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0"/>
          <p:cNvSpPr/>
          <p:nvPr/>
        </p:nvSpPr>
        <p:spPr>
          <a:xfrm>
            <a:off x="164897" y="463298"/>
            <a:ext cx="5612126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0"/>
          <p:cNvSpPr txBox="1">
            <a:spLocks noGrp="1"/>
          </p:cNvSpPr>
          <p:nvPr>
            <p:ph type="title" idx="4"/>
          </p:nvPr>
        </p:nvSpPr>
        <p:spPr>
          <a:xfrm>
            <a:off x="211006" y="572719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" pitchFamily="2" charset="0"/>
              </a:rPr>
              <a:t>О дальнейших планах</a:t>
            </a:r>
            <a:r>
              <a:rPr lang="ru-RU" dirty="0">
                <a:latin typeface="Comfortaa Light" pitchFamily="2" charset="0"/>
              </a:rPr>
              <a:t> </a:t>
            </a:r>
            <a:endParaRPr dirty="0"/>
          </a:p>
        </p:txBody>
      </p:sp>
      <p:sp>
        <p:nvSpPr>
          <p:cNvPr id="344" name="Google Shape;344;p40"/>
          <p:cNvSpPr txBox="1">
            <a:spLocks noGrp="1"/>
          </p:cNvSpPr>
          <p:nvPr>
            <p:ph type="subTitle" idx="3"/>
          </p:nvPr>
        </p:nvSpPr>
        <p:spPr>
          <a:xfrm>
            <a:off x="257045" y="1238107"/>
            <a:ext cx="4435457" cy="37809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 Light" pitchFamily="2" charset="0"/>
              </a:rPr>
              <a:t>Для начала нам бы хотелось перейти на </a:t>
            </a:r>
            <a:r>
              <a:rPr lang="en-US" dirty="0">
                <a:latin typeface="Comfortaa Light" pitchFamily="2" charset="0"/>
              </a:rPr>
              <a:t>Kotlin, </a:t>
            </a:r>
            <a:r>
              <a:rPr lang="ru-RU" dirty="0">
                <a:latin typeface="Comfortaa Light" pitchFamily="2" charset="0"/>
              </a:rPr>
              <a:t>использование </a:t>
            </a:r>
            <a:r>
              <a:rPr lang="en-US" dirty="0">
                <a:latin typeface="Comfortaa Light" pitchFamily="2" charset="0"/>
              </a:rPr>
              <a:t>Jetpack Compose </a:t>
            </a:r>
            <a:r>
              <a:rPr lang="ru-RU" dirty="0">
                <a:latin typeface="Comfortaa Light" pitchFamily="2" charset="0"/>
              </a:rPr>
              <a:t>сильно упростит добавление новых фич и даст реализовать более приятный графический итерфейс с помощью </a:t>
            </a:r>
            <a:r>
              <a:rPr lang="en-US" dirty="0">
                <a:latin typeface="Comfortaa Light" pitchFamily="2" charset="0"/>
              </a:rPr>
              <a:t>Figma</a:t>
            </a:r>
            <a:r>
              <a:rPr lang="ru-RU" dirty="0">
                <a:latin typeface="Comfortaa Light" pitchFamily="2" charset="0"/>
              </a:rPr>
              <a:t>.</a:t>
            </a:r>
            <a:endParaRPr lang="en-US" dirty="0">
              <a:latin typeface="Comfortaa Light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Comfortaa Light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 Light" pitchFamily="2" charset="0"/>
              </a:rPr>
              <a:t>Таже в планах добавить темы приложения, чтобы пользователь мог сам выбрать подходящую для него цветовую гамму. Будет добавлена возможность смены языка на английский.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Comfortaa Light" pitchFamily="2" charset="0"/>
            </a:endParaRPr>
          </a:p>
        </p:txBody>
      </p:sp>
      <p:pic>
        <p:nvPicPr>
          <p:cNvPr id="1028" name="Picture 4" descr="Фигма – Бесплатные иконки: логотип">
            <a:extLst>
              <a:ext uri="{FF2B5EF4-FFF2-40B4-BE49-F238E27FC236}">
                <a16:creationId xmlns:a16="http://schemas.microsoft.com/office/drawing/2014/main" id="{70302224-0873-AA49-50DF-4E344B576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421" y="2639246"/>
            <a:ext cx="2025169" cy="202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Цветовой круг, как достичь гармоничного сочетания цветов.">
            <a:extLst>
              <a:ext uri="{FF2B5EF4-FFF2-40B4-BE49-F238E27FC236}">
                <a16:creationId xmlns:a16="http://schemas.microsoft.com/office/drawing/2014/main" id="{CC2A949E-D70C-ED4E-C408-58789D8C5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079" y="300481"/>
            <a:ext cx="1848481" cy="184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66B080-2053-4641-9BDA-272184CC3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807" y="2227616"/>
            <a:ext cx="1746797" cy="174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91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/>
          <p:nvPr/>
        </p:nvSpPr>
        <p:spPr>
          <a:xfrm>
            <a:off x="164897" y="1182319"/>
            <a:ext cx="4527605" cy="3836692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0"/>
          <p:cNvSpPr/>
          <p:nvPr/>
        </p:nvSpPr>
        <p:spPr>
          <a:xfrm>
            <a:off x="164897" y="463298"/>
            <a:ext cx="5612126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0"/>
          <p:cNvSpPr txBox="1">
            <a:spLocks noGrp="1"/>
          </p:cNvSpPr>
          <p:nvPr>
            <p:ph type="title" idx="4"/>
          </p:nvPr>
        </p:nvSpPr>
        <p:spPr>
          <a:xfrm>
            <a:off x="211006" y="572719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" pitchFamily="2" charset="0"/>
              </a:rPr>
              <a:t>О дальнейших планах</a:t>
            </a:r>
            <a:r>
              <a:rPr lang="ru-RU" dirty="0">
                <a:latin typeface="Comfortaa Light" pitchFamily="2" charset="0"/>
              </a:rPr>
              <a:t> </a:t>
            </a:r>
            <a:endParaRPr dirty="0"/>
          </a:p>
        </p:txBody>
      </p:sp>
      <p:sp>
        <p:nvSpPr>
          <p:cNvPr id="344" name="Google Shape;344;p40"/>
          <p:cNvSpPr txBox="1">
            <a:spLocks noGrp="1"/>
          </p:cNvSpPr>
          <p:nvPr>
            <p:ph type="subTitle" idx="3"/>
          </p:nvPr>
        </p:nvSpPr>
        <p:spPr>
          <a:xfrm>
            <a:off x="257045" y="1238107"/>
            <a:ext cx="4435457" cy="37809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ru-RU" dirty="0">
                <a:latin typeface="Comfortaa Light" pitchFamily="2" charset="0"/>
              </a:rPr>
              <a:t>Насчет функционала нам бы хотелось добавить возможность создавать график за неделю/месяц/год, чтобы пользователь мог отслеживать свои успехи в разных областях.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Comfortaa Light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DBAE60-4BE9-D799-D800-7AA6D08E5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367" y="3280078"/>
            <a:ext cx="2747289" cy="149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74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/>
          <p:nvPr/>
        </p:nvSpPr>
        <p:spPr>
          <a:xfrm rot="10800000">
            <a:off x="288632" y="1183758"/>
            <a:ext cx="6338995" cy="3746373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9"/>
          <p:cNvSpPr/>
          <p:nvPr/>
        </p:nvSpPr>
        <p:spPr>
          <a:xfrm rot="10800000">
            <a:off x="288631" y="338543"/>
            <a:ext cx="67110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618863" y="334819"/>
            <a:ext cx="54969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bg2">
                    <a:lumMod val="75000"/>
                  </a:schemeClr>
                </a:solidFill>
                <a:latin typeface="Comfortaa" pitchFamily="2" charset="0"/>
              </a:rPr>
              <a:t>Зарождение идеи</a:t>
            </a:r>
            <a:endParaRPr dirty="0">
              <a:solidFill>
                <a:schemeClr val="bg2">
                  <a:lumMod val="75000"/>
                </a:schemeClr>
              </a:solidFill>
              <a:latin typeface="Comfortaa" pitchFamily="2" charset="0"/>
            </a:endParaRPr>
          </a:p>
        </p:txBody>
      </p:sp>
      <p:sp>
        <p:nvSpPr>
          <p:cNvPr id="332" name="Google Shape;332;p39"/>
          <p:cNvSpPr txBox="1">
            <a:spLocks noGrp="1"/>
          </p:cNvSpPr>
          <p:nvPr>
            <p:ph type="subTitle" idx="1"/>
          </p:nvPr>
        </p:nvSpPr>
        <p:spPr>
          <a:xfrm>
            <a:off x="288631" y="951867"/>
            <a:ext cx="6462832" cy="42101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latin typeface="Comfortaa Light" pitchFamily="2" charset="0"/>
              </a:rPr>
              <a:t>Наша совместная работа над приложением началась с зарождением идеи в конце декабря, после долгих раздумий мы решили, что в столь быстроразвивающемся мире неотъемлемой частью каждого человека является учет своих занятий и отслеживание своего прогресса, поскольку маленькие шаги каждый день – это путь к успеху во всех сферах жизни, начиная от здоровья, заканчивая карьерой.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dirty="0">
              <a:latin typeface="Comfortaa Light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latin typeface="Comfortaa Light" pitchFamily="2" charset="0"/>
              </a:rPr>
              <a:t>Именно поэтому было решено делать приложение, которое поможет людям лучше концентрироваться на своих занятиях и отслеживать прогресс ежедневно.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8795BB-6574-C0B7-6627-8A6C69357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462" y="1831547"/>
            <a:ext cx="2307683" cy="21422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/>
          <p:nvPr/>
        </p:nvSpPr>
        <p:spPr>
          <a:xfrm>
            <a:off x="546300" y="123371"/>
            <a:ext cx="8051400" cy="949529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8"/>
          <p:cNvSpPr txBox="1">
            <a:spLocks noGrp="1"/>
          </p:cNvSpPr>
          <p:nvPr>
            <p:ph type="title" idx="9"/>
          </p:nvPr>
        </p:nvSpPr>
        <p:spPr>
          <a:xfrm>
            <a:off x="671798" y="376036"/>
            <a:ext cx="8051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 Light" pitchFamily="2" charset="0"/>
              </a:rPr>
              <a:t>Что из себя представляет приложение</a:t>
            </a:r>
            <a:endParaRPr dirty="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5"/>
          </p:nvPr>
        </p:nvSpPr>
        <p:spPr>
          <a:xfrm>
            <a:off x="5681408" y="1674950"/>
            <a:ext cx="3150357" cy="1751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>
                <a:latin typeface="Comfortaa Light" pitchFamily="2" charset="0"/>
              </a:rPr>
              <a:t>Существует выбор между занятиями, созданными пользователем или же выбранными из существующих в базе данных</a:t>
            </a:r>
          </a:p>
        </p:txBody>
      </p:sp>
      <p:sp>
        <p:nvSpPr>
          <p:cNvPr id="311" name="Google Shape;311;p38"/>
          <p:cNvSpPr txBox="1">
            <a:spLocks noGrp="1"/>
          </p:cNvSpPr>
          <p:nvPr>
            <p:ph type="subTitle" idx="1"/>
          </p:nvPr>
        </p:nvSpPr>
        <p:spPr>
          <a:xfrm>
            <a:off x="1692240" y="1797244"/>
            <a:ext cx="3005258" cy="10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>
              <a:buNone/>
            </a:pPr>
            <a:r>
              <a:rPr lang="ru-RU">
                <a:latin typeface="Comfortaa Light" pitchFamily="2" charset="0"/>
              </a:rPr>
              <a:t>Таймер, который помогает уложиться во временные рамки выполнения каждого дела</a:t>
            </a:r>
            <a:endParaRPr dirty="0"/>
          </a:p>
        </p:txBody>
      </p:sp>
      <p:sp>
        <p:nvSpPr>
          <p:cNvPr id="313" name="Google Shape;313;p38"/>
          <p:cNvSpPr txBox="1">
            <a:spLocks noGrp="1"/>
          </p:cNvSpPr>
          <p:nvPr>
            <p:ph type="subTitle" idx="3"/>
          </p:nvPr>
        </p:nvSpPr>
        <p:spPr>
          <a:xfrm>
            <a:off x="1748802" y="3194081"/>
            <a:ext cx="2948696" cy="14099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>
                <a:latin typeface="Comfortaa Light" pitchFamily="2" charset="0"/>
              </a:rPr>
              <a:t>Возможен просмотр календаря с событиями, которые были в тот или иной день, с указанием промежутка времени</a:t>
            </a:r>
          </a:p>
        </p:txBody>
      </p:sp>
      <p:sp>
        <p:nvSpPr>
          <p:cNvPr id="315" name="Google Shape;315;p38"/>
          <p:cNvSpPr/>
          <p:nvPr/>
        </p:nvSpPr>
        <p:spPr>
          <a:xfrm>
            <a:off x="914250" y="1833700"/>
            <a:ext cx="832200" cy="8322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title" idx="6"/>
          </p:nvPr>
        </p:nvSpPr>
        <p:spPr>
          <a:xfrm>
            <a:off x="963008" y="202599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7" name="Google Shape;317;p38"/>
          <p:cNvSpPr/>
          <p:nvPr/>
        </p:nvSpPr>
        <p:spPr>
          <a:xfrm>
            <a:off x="914250" y="3281500"/>
            <a:ext cx="832200" cy="8322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title" idx="8"/>
          </p:nvPr>
        </p:nvSpPr>
        <p:spPr>
          <a:xfrm>
            <a:off x="962996" y="347378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9" name="Google Shape;319;p38"/>
          <p:cNvSpPr/>
          <p:nvPr/>
        </p:nvSpPr>
        <p:spPr>
          <a:xfrm>
            <a:off x="4800450" y="1833700"/>
            <a:ext cx="832200" cy="8322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8"/>
          <p:cNvSpPr/>
          <p:nvPr/>
        </p:nvSpPr>
        <p:spPr>
          <a:xfrm>
            <a:off x="4800450" y="3281500"/>
            <a:ext cx="832200" cy="8322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8"/>
          <p:cNvSpPr txBox="1">
            <a:spLocks noGrp="1"/>
          </p:cNvSpPr>
          <p:nvPr>
            <p:ph type="title" idx="7"/>
          </p:nvPr>
        </p:nvSpPr>
        <p:spPr>
          <a:xfrm>
            <a:off x="4849208" y="20260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2" name="Google Shape;322;p38"/>
          <p:cNvSpPr txBox="1">
            <a:spLocks noGrp="1"/>
          </p:cNvSpPr>
          <p:nvPr>
            <p:ph type="title" idx="15"/>
          </p:nvPr>
        </p:nvSpPr>
        <p:spPr>
          <a:xfrm>
            <a:off x="4849208" y="34648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4" name="Google Shape;324;p38"/>
          <p:cNvSpPr txBox="1">
            <a:spLocks noGrp="1"/>
          </p:cNvSpPr>
          <p:nvPr>
            <p:ph type="subTitle" idx="14"/>
          </p:nvPr>
        </p:nvSpPr>
        <p:spPr>
          <a:xfrm>
            <a:off x="5681408" y="3358378"/>
            <a:ext cx="2797958" cy="1081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>
                <a:latin typeface="Comfortaa Light" pitchFamily="2" charset="0"/>
              </a:rPr>
              <a:t>Поддерживает аутентификацию с помощью </a:t>
            </a:r>
            <a:r>
              <a:rPr lang="ru-RU" dirty="0" err="1">
                <a:latin typeface="Comfortaa Light" pitchFamily="2" charset="0"/>
              </a:rPr>
              <a:t>гугл</a:t>
            </a:r>
            <a:r>
              <a:rPr lang="ru-RU" dirty="0">
                <a:latin typeface="Comfortaa Light" pitchFamily="2" charset="0"/>
              </a:rPr>
              <a:t> аккаунта или почты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/>
          <p:nvPr/>
        </p:nvSpPr>
        <p:spPr>
          <a:xfrm>
            <a:off x="164897" y="1196052"/>
            <a:ext cx="3898109" cy="1831163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0"/>
          <p:cNvSpPr/>
          <p:nvPr/>
        </p:nvSpPr>
        <p:spPr>
          <a:xfrm>
            <a:off x="164896" y="463298"/>
            <a:ext cx="4350395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0"/>
          <p:cNvSpPr txBox="1">
            <a:spLocks noGrp="1"/>
          </p:cNvSpPr>
          <p:nvPr>
            <p:ph type="title" idx="4"/>
          </p:nvPr>
        </p:nvSpPr>
        <p:spPr>
          <a:xfrm>
            <a:off x="68840" y="56161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" pitchFamily="2" charset="0"/>
              </a:rPr>
              <a:t>Аутентификация</a:t>
            </a:r>
            <a:endParaRPr dirty="0">
              <a:latin typeface="Comfortaa" pitchFamily="2" charset="0"/>
            </a:endParaRPr>
          </a:p>
        </p:txBody>
      </p:sp>
      <p:sp>
        <p:nvSpPr>
          <p:cNvPr id="344" name="Google Shape;344;p40"/>
          <p:cNvSpPr txBox="1">
            <a:spLocks noGrp="1"/>
          </p:cNvSpPr>
          <p:nvPr>
            <p:ph type="subTitle" idx="3"/>
          </p:nvPr>
        </p:nvSpPr>
        <p:spPr>
          <a:xfrm>
            <a:off x="233714" y="1634155"/>
            <a:ext cx="3898109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 Light" pitchFamily="2" charset="0"/>
              </a:rPr>
              <a:t>Возможен вход с помощью </a:t>
            </a:r>
            <a:r>
              <a:rPr lang="ru-RU" dirty="0" err="1">
                <a:latin typeface="Comfortaa Light" pitchFamily="2" charset="0"/>
              </a:rPr>
              <a:t>гугл</a:t>
            </a:r>
            <a:r>
              <a:rPr lang="ru-RU" dirty="0">
                <a:latin typeface="Comfortaa Light" pitchFamily="2" charset="0"/>
              </a:rPr>
              <a:t> аккаунта или почтой, если 4 раза пароль от существующего аккаунта введен неверно, то осуществляется сброс пароля, то есть на почту отправляется ссылка для введения нового пароля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65103F5-C8E7-CA9D-9F4D-61FE665BF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97" y="3187369"/>
            <a:ext cx="4350395" cy="1844048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CB1D529-4DDD-4799-CDDC-E435FB1EF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710" y="362265"/>
            <a:ext cx="2176233" cy="456518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A202A4AF-6612-3D20-75D9-93E824815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470" y="348089"/>
            <a:ext cx="2194690" cy="45651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/>
          <p:nvPr/>
        </p:nvSpPr>
        <p:spPr>
          <a:xfrm>
            <a:off x="164897" y="1196051"/>
            <a:ext cx="3898109" cy="3319241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0"/>
          <p:cNvSpPr/>
          <p:nvPr/>
        </p:nvSpPr>
        <p:spPr>
          <a:xfrm>
            <a:off x="164896" y="463298"/>
            <a:ext cx="3648647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0"/>
          <p:cNvSpPr txBox="1">
            <a:spLocks noGrp="1"/>
          </p:cNvSpPr>
          <p:nvPr>
            <p:ph type="title" idx="4"/>
          </p:nvPr>
        </p:nvSpPr>
        <p:spPr>
          <a:xfrm>
            <a:off x="68840" y="56161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" pitchFamily="2" charset="0"/>
              </a:rPr>
              <a:t>Главный</a:t>
            </a:r>
            <a:r>
              <a:rPr lang="ru-RU" dirty="0">
                <a:latin typeface="Comfortaa Light" pitchFamily="2" charset="0"/>
              </a:rPr>
              <a:t> </a:t>
            </a:r>
            <a:r>
              <a:rPr lang="ru-RU" dirty="0">
                <a:latin typeface="Comfortaa" pitchFamily="2" charset="0"/>
              </a:rPr>
              <a:t>экран</a:t>
            </a:r>
            <a:endParaRPr dirty="0">
              <a:latin typeface="Comfortaa" pitchFamily="2" charset="0"/>
            </a:endParaRPr>
          </a:p>
        </p:txBody>
      </p:sp>
      <p:sp>
        <p:nvSpPr>
          <p:cNvPr id="344" name="Google Shape;344;p40"/>
          <p:cNvSpPr txBox="1">
            <a:spLocks noGrp="1"/>
          </p:cNvSpPr>
          <p:nvPr>
            <p:ph type="subTitle" idx="3"/>
          </p:nvPr>
        </p:nvSpPr>
        <p:spPr>
          <a:xfrm>
            <a:off x="199305" y="2350321"/>
            <a:ext cx="3898109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 Light" pitchFamily="2" charset="0"/>
              </a:rPr>
              <a:t>При входе или регистрации далее пользователей встречает таймер, который показывает время до конца дня, внизу есть 4 главных раздела, а именно, «Таймер», «Календарь», «Категории», «Профиль».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Comfortaa Light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Comfortaa Light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 Light" pitchFamily="2" charset="0"/>
              </a:rPr>
              <a:t>При нажатии на кнопку «о занятии» происходит переход на текущее занятие и время до его конца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6EC18B-B315-1EEC-5FCF-0B5F5B7FA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792" y="463778"/>
            <a:ext cx="2169700" cy="456518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C9BD27-9039-55CB-A79F-13BB1AA7F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483" y="461459"/>
            <a:ext cx="2169701" cy="45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/>
          <p:nvPr/>
        </p:nvSpPr>
        <p:spPr>
          <a:xfrm>
            <a:off x="164897" y="1196052"/>
            <a:ext cx="3898109" cy="315620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0"/>
          <p:cNvSpPr/>
          <p:nvPr/>
        </p:nvSpPr>
        <p:spPr>
          <a:xfrm>
            <a:off x="164897" y="463298"/>
            <a:ext cx="2989429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0"/>
          <p:cNvSpPr txBox="1">
            <a:spLocks noGrp="1"/>
          </p:cNvSpPr>
          <p:nvPr>
            <p:ph type="title" idx="4"/>
          </p:nvPr>
        </p:nvSpPr>
        <p:spPr>
          <a:xfrm>
            <a:off x="68840" y="56161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" pitchFamily="2" charset="0"/>
              </a:rPr>
              <a:t>Категории</a:t>
            </a:r>
            <a:r>
              <a:rPr lang="ru-RU" dirty="0">
                <a:latin typeface="Comfortaa Light" pitchFamily="2" charset="0"/>
              </a:rPr>
              <a:t> </a:t>
            </a:r>
            <a:endParaRPr dirty="0"/>
          </a:p>
        </p:txBody>
      </p:sp>
      <p:sp>
        <p:nvSpPr>
          <p:cNvPr id="344" name="Google Shape;344;p40"/>
          <p:cNvSpPr txBox="1">
            <a:spLocks noGrp="1"/>
          </p:cNvSpPr>
          <p:nvPr>
            <p:ph type="subTitle" idx="3"/>
          </p:nvPr>
        </p:nvSpPr>
        <p:spPr>
          <a:xfrm>
            <a:off x="214120" y="2288683"/>
            <a:ext cx="3898109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 Light" pitchFamily="2" charset="0"/>
              </a:rPr>
              <a:t>При переходе на фрагмент с категориями, пользователь может выбрать интересующую, далее будет отображен список занятий и активностей через список (главный и дочерние элементы) с помощью </a:t>
            </a:r>
            <a:r>
              <a:rPr lang="en-US" dirty="0" err="1">
                <a:latin typeface="Comfortaa Light" pitchFamily="2" charset="0"/>
              </a:rPr>
              <a:t>ExpandableListView</a:t>
            </a:r>
            <a:r>
              <a:rPr lang="ru-RU" dirty="0">
                <a:latin typeface="Comfortaa Light" pitchFamily="2" charset="0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Comfortaa Light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 Light" pitchFamily="2" charset="0"/>
              </a:rPr>
              <a:t>Если же ни одно занятие не подходит пользователю, то есть кнопка «+», чтобы создать собственную.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3D65D5-0731-0838-21F8-E4A48B8BA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834" y="559108"/>
            <a:ext cx="2169192" cy="44698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C9702C-87CD-D871-9EFE-14AF0984B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454" y="559108"/>
            <a:ext cx="2142388" cy="446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/>
          <p:nvPr/>
        </p:nvSpPr>
        <p:spPr>
          <a:xfrm>
            <a:off x="164897" y="1196051"/>
            <a:ext cx="3898109" cy="3295135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0"/>
          <p:cNvSpPr/>
          <p:nvPr/>
        </p:nvSpPr>
        <p:spPr>
          <a:xfrm>
            <a:off x="164897" y="463298"/>
            <a:ext cx="6519438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0"/>
          <p:cNvSpPr txBox="1">
            <a:spLocks noGrp="1"/>
          </p:cNvSpPr>
          <p:nvPr>
            <p:ph type="title" idx="4"/>
          </p:nvPr>
        </p:nvSpPr>
        <p:spPr>
          <a:xfrm>
            <a:off x="68840" y="56161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" pitchFamily="2" charset="0"/>
              </a:rPr>
              <a:t>Добавление активностей</a:t>
            </a:r>
            <a:endParaRPr dirty="0">
              <a:latin typeface="Comfortaa" pitchFamily="2" charset="0"/>
            </a:endParaRPr>
          </a:p>
        </p:txBody>
      </p:sp>
      <p:sp>
        <p:nvSpPr>
          <p:cNvPr id="344" name="Google Shape;344;p40"/>
          <p:cNvSpPr txBox="1">
            <a:spLocks noGrp="1"/>
          </p:cNvSpPr>
          <p:nvPr>
            <p:ph type="subTitle" idx="3"/>
          </p:nvPr>
        </p:nvSpPr>
        <p:spPr>
          <a:xfrm>
            <a:off x="249746" y="1171210"/>
            <a:ext cx="3898109" cy="33740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 Light" pitchFamily="2" charset="0"/>
              </a:rPr>
              <a:t>При выборе одной из категорий пользователю будет представлена возможность добавить новое занятие или выбрать уже существующее, на первом экране можно увидеть добавление занятия.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Comfortaa Light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 Light" pitchFamily="2" charset="0"/>
              </a:rPr>
              <a:t>После нажатия на кнопку «добавить» будет открыто окно с созданием активности, где нужно будет указать название, описание и даты начала и конца активности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99B70C-E595-566D-25FC-D540170D7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01" y="1248366"/>
            <a:ext cx="1831185" cy="36094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64A2DB-6F06-695D-B9B1-C5CC8D130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40" y="864781"/>
            <a:ext cx="2050714" cy="401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52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/>
          <p:nvPr/>
        </p:nvSpPr>
        <p:spPr>
          <a:xfrm>
            <a:off x="164897" y="1196052"/>
            <a:ext cx="3898109" cy="319165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0"/>
          <p:cNvSpPr/>
          <p:nvPr/>
        </p:nvSpPr>
        <p:spPr>
          <a:xfrm>
            <a:off x="164897" y="463298"/>
            <a:ext cx="2989429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0"/>
          <p:cNvSpPr txBox="1">
            <a:spLocks noGrp="1"/>
          </p:cNvSpPr>
          <p:nvPr>
            <p:ph type="title" idx="4"/>
          </p:nvPr>
        </p:nvSpPr>
        <p:spPr>
          <a:xfrm>
            <a:off x="160393" y="56161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" pitchFamily="2" charset="0"/>
              </a:rPr>
              <a:t>Календарь</a:t>
            </a:r>
            <a:r>
              <a:rPr lang="ru-RU" dirty="0">
                <a:latin typeface="Comfortaa Light" pitchFamily="2" charset="0"/>
              </a:rPr>
              <a:t> </a:t>
            </a:r>
            <a:endParaRPr dirty="0"/>
          </a:p>
        </p:txBody>
      </p:sp>
      <p:sp>
        <p:nvSpPr>
          <p:cNvPr id="344" name="Google Shape;344;p40"/>
          <p:cNvSpPr txBox="1">
            <a:spLocks noGrp="1"/>
          </p:cNvSpPr>
          <p:nvPr>
            <p:ph type="subTitle" idx="3"/>
          </p:nvPr>
        </p:nvSpPr>
        <p:spPr>
          <a:xfrm>
            <a:off x="164897" y="2286527"/>
            <a:ext cx="3898109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 Light" pitchFamily="2" charset="0"/>
              </a:rPr>
              <a:t>При переходе на фрагмент с календарем пользователь может видеть календарь на текущий месяц и пометки на дни, когда происходили какие-либо занятия, показаны примеры дней, когда были занятия и нет.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Comfortaa Light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 Light" pitchFamily="2" charset="0"/>
              </a:rPr>
              <a:t>У каждого действия есть род занятий, время и описание, вывод активностей происходит  с помощью </a:t>
            </a:r>
            <a:r>
              <a:rPr lang="en-US" dirty="0" err="1">
                <a:latin typeface="Comfortaa Light" pitchFamily="2" charset="0"/>
              </a:rPr>
              <a:t>ScrollView</a:t>
            </a:r>
            <a:r>
              <a:rPr lang="ru-RU" dirty="0">
                <a:latin typeface="Comfortaa Light" pitchFamily="2" charset="0"/>
              </a:rPr>
              <a:t> для пролистывания.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0C8ACC-6153-959A-8383-7C681DA9D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257" y="561610"/>
            <a:ext cx="2068651" cy="43283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F37DAE-4990-B79D-19EC-46EB702D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484" y="571440"/>
            <a:ext cx="2077818" cy="432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2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/>
          <p:nvPr/>
        </p:nvSpPr>
        <p:spPr>
          <a:xfrm>
            <a:off x="164897" y="1196052"/>
            <a:ext cx="3898109" cy="3836692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0"/>
          <p:cNvSpPr/>
          <p:nvPr/>
        </p:nvSpPr>
        <p:spPr>
          <a:xfrm>
            <a:off x="164897" y="463298"/>
            <a:ext cx="2989429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0"/>
          <p:cNvSpPr txBox="1">
            <a:spLocks noGrp="1"/>
          </p:cNvSpPr>
          <p:nvPr>
            <p:ph type="title" idx="4"/>
          </p:nvPr>
        </p:nvSpPr>
        <p:spPr>
          <a:xfrm>
            <a:off x="211006" y="572719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" pitchFamily="2" charset="0"/>
              </a:rPr>
              <a:t>Профиль</a:t>
            </a:r>
            <a:r>
              <a:rPr lang="ru-RU" dirty="0">
                <a:latin typeface="Comfortaa Light" pitchFamily="2" charset="0"/>
              </a:rPr>
              <a:t> </a:t>
            </a:r>
            <a:endParaRPr dirty="0"/>
          </a:p>
        </p:txBody>
      </p:sp>
      <p:sp>
        <p:nvSpPr>
          <p:cNvPr id="344" name="Google Shape;344;p40"/>
          <p:cNvSpPr txBox="1">
            <a:spLocks noGrp="1"/>
          </p:cNvSpPr>
          <p:nvPr>
            <p:ph type="subTitle" idx="3"/>
          </p:nvPr>
        </p:nvSpPr>
        <p:spPr>
          <a:xfrm>
            <a:off x="257045" y="1320986"/>
            <a:ext cx="3898109" cy="37809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Comfortaa Light" pitchFamily="2" charset="0"/>
              </a:rPr>
              <a:t>При переходе на вкладку «Профиль» у пользователя есть возможность посмотреть почту, которая была использована для входа в приложение.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ru-RU" dirty="0">
              <a:latin typeface="Comfortaa Light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 Light" pitchFamily="2" charset="0"/>
              </a:rPr>
              <a:t>Также можно увидеть количество активностей, которые были выполнены, за все время.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Comfortaa Light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 Light" pitchFamily="2" charset="0"/>
              </a:rPr>
              <a:t>В разделе «Анализ активностей» пользователю представлено количество активностей, относящихся к той или оной категории, что является очень удобным для статистики.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Comfortaa Ligh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C36293-3834-4BA5-1A74-871D52F87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893" y="301062"/>
            <a:ext cx="2190004" cy="454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94047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Statistics by Slidesgo">
  <a:themeElements>
    <a:clrScheme name="Simple Light">
      <a:dk1>
        <a:srgbClr val="1E0F3F"/>
      </a:dk1>
      <a:lt1>
        <a:srgbClr val="FFFFFF"/>
      </a:lt1>
      <a:dk2>
        <a:srgbClr val="F83797"/>
      </a:dk2>
      <a:lt2>
        <a:srgbClr val="4DF5FD"/>
      </a:lt2>
      <a:accent1>
        <a:srgbClr val="2F1C5C"/>
      </a:accent1>
      <a:accent2>
        <a:srgbClr val="3E287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</TotalTime>
  <Words>575</Words>
  <Application>Microsoft Office PowerPoint</Application>
  <PresentationFormat>On-screen Show (16:9)</PresentationFormat>
  <Paragraphs>51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Quicksand Medium</vt:lpstr>
      <vt:lpstr>Fjalla One</vt:lpstr>
      <vt:lpstr>Comfortaa</vt:lpstr>
      <vt:lpstr>Bebas Neue</vt:lpstr>
      <vt:lpstr>Arial</vt:lpstr>
      <vt:lpstr>Comfortaa Light</vt:lpstr>
      <vt:lpstr>Dosis</vt:lpstr>
      <vt:lpstr>Computer Science &amp; Mathematics Major for College: Statistics by Slidesgo</vt:lpstr>
      <vt:lpstr>Индивидуальный проект Приложения для отслеживания активностей</vt:lpstr>
      <vt:lpstr>Зарождение идеи</vt:lpstr>
      <vt:lpstr>Что из себя представляет приложение</vt:lpstr>
      <vt:lpstr>Аутентификация</vt:lpstr>
      <vt:lpstr>Главный экран</vt:lpstr>
      <vt:lpstr>Категории </vt:lpstr>
      <vt:lpstr>Добавление активностей</vt:lpstr>
      <vt:lpstr>Календарь </vt:lpstr>
      <vt:lpstr>Профиль </vt:lpstr>
      <vt:lpstr>PowerPoint Presentation</vt:lpstr>
      <vt:lpstr>О дальнейших планах </vt:lpstr>
      <vt:lpstr>О дальнейших планах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&amp; MATHEMATICS MAJOR FOR COLLEGE: STATISTICS</dc:title>
  <dc:creator>Александр Черных</dc:creator>
  <cp:lastModifiedBy>Александр Черных</cp:lastModifiedBy>
  <cp:revision>15</cp:revision>
  <dcterms:modified xsi:type="dcterms:W3CDTF">2022-05-26T20:12:19Z</dcterms:modified>
</cp:coreProperties>
</file>